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10" r:id="rId11"/>
  </p:sldMasterIdLst>
  <p:notesMasterIdLst>
    <p:notesMasterId r:id="rId24"/>
  </p:notesMasterIdLst>
  <p:handoutMasterIdLst>
    <p:handoutMasterId r:id="rId25"/>
  </p:handoutMasterIdLst>
  <p:sldIdLst>
    <p:sldId id="261" r:id="rId12"/>
    <p:sldId id="258" r:id="rId13"/>
    <p:sldId id="291" r:id="rId14"/>
    <p:sldId id="264" r:id="rId15"/>
    <p:sldId id="305" r:id="rId16"/>
    <p:sldId id="292" r:id="rId17"/>
    <p:sldId id="297" r:id="rId18"/>
    <p:sldId id="303" r:id="rId19"/>
    <p:sldId id="298" r:id="rId20"/>
    <p:sldId id="309" r:id="rId21"/>
    <p:sldId id="302" r:id="rId22"/>
    <p:sldId id="294" r:id="rId23"/>
  </p:sldIdLst>
  <p:sldSz cx="12188825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521415D9-36F7-43E2-AB2F-B90AF26B5E84}">
      <p14:sectionLst xmlns:p14="http://schemas.microsoft.com/office/powerpoint/2010/main">
        <p14:section name="Intro" id="{59122787-D603-45F2-BF64-7B5F1310E828}">
          <p14:sldIdLst>
            <p14:sldId id="261"/>
            <p14:sldId id="258"/>
            <p14:sldId id="291"/>
          </p14:sldIdLst>
        </p14:section>
        <p14:section name="Overview" id="{E4DB14B6-DD8B-4BCC-880F-3DC90AC982D0}">
          <p14:sldIdLst>
            <p14:sldId id="264"/>
            <p14:sldId id="305"/>
            <p14:sldId id="292"/>
          </p14:sldIdLst>
        </p14:section>
        <p14:section name="Requirements and Considerations" id="{5D3241B1-88B2-429F-96BE-C46670F8DBEE}">
          <p14:sldIdLst>
            <p14:sldId id="297"/>
            <p14:sldId id="303"/>
            <p14:sldId id="298"/>
            <p14:sldId id="309"/>
          </p14:sldIdLst>
        </p14:section>
        <p14:section name="Demo" id="{D261701A-2EF0-4AE5-A73B-D97CFD130CA5}">
          <p14:sldIdLst>
            <p14:sldId id="302"/>
          </p14:sldIdLst>
        </p14:section>
        <p14:section name="Resources" id="{309832BC-EB75-423C-BD48-058F91157FD2}">
          <p14:sldIdLst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103">
          <p15:clr>
            <a:srgbClr val="A4A3A4"/>
          </p15:clr>
        </p15:guide>
        <p15:guide id="2" orient="horz" pos="477">
          <p15:clr>
            <a:srgbClr val="A4A3A4"/>
          </p15:clr>
        </p15:guide>
        <p15:guide id="3" orient="horz" pos="3121">
          <p15:clr>
            <a:srgbClr val="A4A3A4"/>
          </p15:clr>
        </p15:guide>
        <p15:guide id="4" orient="horz" pos="3420">
          <p15:clr>
            <a:srgbClr val="A4A3A4"/>
          </p15:clr>
        </p15:guide>
        <p15:guide id="5" orient="horz" pos="4169">
          <p15:clr>
            <a:srgbClr val="A4A3A4"/>
          </p15:clr>
        </p15:guide>
        <p15:guide id="6" pos="1422">
          <p15:clr>
            <a:srgbClr val="A4A3A4"/>
          </p15:clr>
        </p15:guide>
        <p15:guide id="7" pos="3838">
          <p15:clr>
            <a:srgbClr val="A4A3A4"/>
          </p15:clr>
        </p15:guide>
        <p15:guide id="8" pos="2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32032"/>
    <a:srgbClr val="8D16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32" autoAdjust="0"/>
    <p:restoredTop sz="62731" autoAdjust="0"/>
  </p:normalViewPr>
  <p:slideViewPr>
    <p:cSldViewPr snapToGrid="0" snapToObjects="1" showGuides="1">
      <p:cViewPr varScale="1">
        <p:scale>
          <a:sx n="72" d="100"/>
          <a:sy n="72" d="100"/>
        </p:scale>
        <p:origin x="2154" y="54"/>
      </p:cViewPr>
      <p:guideLst>
        <p:guide orient="horz" pos="4103"/>
        <p:guide orient="horz" pos="477"/>
        <p:guide orient="horz" pos="3121"/>
        <p:guide orient="horz" pos="3420"/>
        <p:guide orient="horz" pos="4169"/>
        <p:guide pos="1422"/>
        <p:guide pos="3838"/>
        <p:guide pos="23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3150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7" Type="http://schemas.openxmlformats.org/officeDocument/2006/relationships/customXml" Target="../customXml/item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Master" Target="slideMasters/slideMaster1.xml"/><Relationship Id="rId24" Type="http://schemas.openxmlformats.org/officeDocument/2006/relationships/notesMaster" Target="notesMasters/notesMaster1.xml"/><Relationship Id="rId5" Type="http://schemas.openxmlformats.org/officeDocument/2006/relationships/customXml" Target="../customXml/item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theme" Target="theme/theme1.xml"/><Relationship Id="rId10" Type="http://schemas.openxmlformats.org/officeDocument/2006/relationships/customXml" Target="../customXml/item10.xml"/><Relationship Id="rId19" Type="http://schemas.openxmlformats.org/officeDocument/2006/relationships/slide" Target="slides/slide8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A2DDF2E-D04D-0445-B8BE-27EF6A7AFC20}" type="datetimeFigureOut">
              <a:rPr lang="en-US"/>
              <a:pPr>
                <a:defRPr/>
              </a:pPr>
              <a:t>3/10/2017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8BF024E-F476-B946-97EA-E893B65F6A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1819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25.png>
</file>

<file path=ppt/media/image26.png>
</file>

<file path=ppt/media/image3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05604C6-16FB-8B4F-AC32-22FCD902110D}" type="datetimeFigureOut">
              <a:rPr lang="en-US"/>
              <a:pPr>
                <a:defRPr/>
              </a:pPr>
              <a:t>3/10/2017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CF36AD2-F5DB-9A4A-B003-C7AEE6461F1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6320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08822" y="6227763"/>
            <a:ext cx="6480003" cy="6302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pic>
        <p:nvPicPr>
          <p:cNvPr id="5" name="Picture 10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45"/>
          <a:stretch>
            <a:fillRect/>
          </a:stretch>
        </p:blipFill>
        <p:spPr bwMode="auto">
          <a:xfrm>
            <a:off x="0" y="1384300"/>
            <a:ext cx="2916238" cy="408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0"/>
            <a:ext cx="12188825" cy="630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pic>
        <p:nvPicPr>
          <p:cNvPr id="7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45"/>
          <a:stretch>
            <a:fillRect/>
          </a:stretch>
        </p:blipFill>
        <p:spPr bwMode="auto">
          <a:xfrm>
            <a:off x="0" y="1384300"/>
            <a:ext cx="2916238" cy="408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 userDrawn="1"/>
        </p:nvSpPr>
        <p:spPr>
          <a:xfrm>
            <a:off x="0" y="0"/>
            <a:ext cx="12188825" cy="630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pic>
        <p:nvPicPr>
          <p:cNvPr id="12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6939" y="2421173"/>
            <a:ext cx="7454299" cy="2012480"/>
          </a:xfrm>
        </p:spPr>
        <p:txBody>
          <a:bodyPr/>
          <a:lstStyle>
            <a:lvl1pPr>
              <a:defRPr sz="5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497572" y="5029200"/>
            <a:ext cx="7443665" cy="12049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itchFamily="34" charset="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4" name="Picture 2" descr="C:\Users\sgoodner\Desktop\CATlogo_color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1227" y="6400177"/>
            <a:ext cx="2350008" cy="35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8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7938" y="-1588"/>
            <a:ext cx="12188825" cy="685800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/>
              <a:t>      </a:t>
            </a: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0"/>
          <a:stretch>
            <a:fillRect/>
          </a:stretch>
        </p:blipFill>
        <p:spPr bwMode="auto">
          <a:xfrm>
            <a:off x="0" y="1600200"/>
            <a:ext cx="304641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12188825" cy="35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3683169" y="5621441"/>
            <a:ext cx="8374152" cy="5341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683174" y="2296642"/>
            <a:ext cx="8374147" cy="2257070"/>
          </a:xfrm>
        </p:spPr>
        <p:txBody>
          <a:bodyPr/>
          <a:lstStyle>
            <a:lvl1pPr marL="0" algn="l">
              <a:defRPr sz="80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" y="13652"/>
            <a:ext cx="12188825" cy="35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0604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7938" y="-1588"/>
            <a:ext cx="12188825" cy="6858001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/>
              <a:t>      </a:t>
            </a: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7"/>
          <a:stretch>
            <a:fillRect/>
          </a:stretch>
        </p:blipFill>
        <p:spPr bwMode="auto">
          <a:xfrm>
            <a:off x="7938" y="1600200"/>
            <a:ext cx="3038475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1"/>
          <p:cNvPicPr>
            <a:picLocks noChangeAspect="1"/>
          </p:cNvPicPr>
          <p:nvPr userDrawn="1"/>
        </p:nvPicPr>
        <p:blipFill>
          <a:blip r:embed="rId3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12188825" cy="35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1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3683169" y="5621441"/>
            <a:ext cx="8374152" cy="5341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683174" y="2296642"/>
            <a:ext cx="8374147" cy="2257070"/>
          </a:xfrm>
        </p:spPr>
        <p:txBody>
          <a:bodyPr/>
          <a:lstStyle>
            <a:lvl1pPr marL="0" algn="l">
              <a:defRPr sz="80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1"/>
          <p:cNvPicPr>
            <a:picLocks noChangeAspect="1"/>
          </p:cNvPicPr>
          <p:nvPr userDrawn="1"/>
        </p:nvPicPr>
        <p:blipFill>
          <a:blip r:embed="rId3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" y="13652"/>
            <a:ext cx="12188825" cy="35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1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28967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809" y="366828"/>
            <a:ext cx="11149013" cy="8559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4809" y="1447798"/>
            <a:ext cx="11085215" cy="4889207"/>
          </a:xfrm>
          <a:prstGeom prst="rect">
            <a:avLst/>
          </a:prstGeom>
        </p:spPr>
        <p:txBody>
          <a:bodyPr/>
          <a:lstStyle>
            <a:lvl1pPr marL="346075" indent="-346075">
              <a:buClr>
                <a:srgbClr val="C00000"/>
              </a:buClr>
              <a:buFont typeface="Wingdings" pitchFamily="2" charset="2"/>
              <a:buChar char="§"/>
              <a:defRPr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1pPr>
            <a:lvl2pPr marL="630238" indent="-284163">
              <a:buClr>
                <a:schemeClr val="tx1">
                  <a:lumMod val="75000"/>
                  <a:lumOff val="25000"/>
                </a:schemeClr>
              </a:buClr>
              <a:buFont typeface="Wingdings" pitchFamily="2" charset="2"/>
              <a:buChar char="§"/>
              <a:defRPr sz="28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2pPr>
            <a:lvl3pPr marL="914400" indent="-284163"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Char char="§"/>
              <a:defRPr sz="24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3pPr>
            <a:lvl4pPr marL="1482725" indent="-223838">
              <a:buClrTx/>
              <a:buFont typeface="Symbol" pitchFamily="18" charset="2"/>
              <a:buChar char="-"/>
              <a:defRPr sz="20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4pPr>
            <a:lvl5pPr marL="1712913" indent="-230188">
              <a:buClr>
                <a:srgbClr val="C00000"/>
              </a:buClr>
              <a:buFont typeface="Wingdings" pitchFamily="2" charset="2"/>
              <a:buChar char="§"/>
              <a:defRPr sz="20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772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6"/>
            <a:ext cx="5383398" cy="462685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1"/>
              </a:buClr>
              <a:buFont typeface="Wingdings" pitchFamily="2" charset="2"/>
              <a:buChar char="§"/>
              <a:defRPr sz="28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1pPr>
            <a:lvl2pPr marL="742950" indent="-285750">
              <a:buFont typeface="Wingdings" pitchFamily="2" charset="2"/>
              <a:buChar char="§"/>
              <a:defRPr sz="24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2pPr>
            <a:lvl3pPr>
              <a:defRPr sz="20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3pPr>
            <a:lvl4pPr marL="1600200" indent="-228600">
              <a:buFont typeface="Segoe UI Symbol" pitchFamily="34" charset="0"/>
              <a:buChar char="⁃"/>
              <a:defRPr sz="18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4pPr>
            <a:lvl5pPr marL="2057400" indent="-228600">
              <a:buClr>
                <a:schemeClr val="accent1"/>
              </a:buClr>
              <a:buFont typeface="Wingdings" pitchFamily="2" charset="2"/>
              <a:buChar char="§"/>
              <a:defRPr sz="18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0"/>
          </p:nvPr>
        </p:nvSpPr>
        <p:spPr>
          <a:xfrm>
            <a:off x="6195827" y="1600206"/>
            <a:ext cx="5383398" cy="462685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accent1"/>
              </a:buClr>
              <a:buFont typeface="Wingdings" pitchFamily="2" charset="2"/>
              <a:buChar char="§"/>
              <a:defRPr sz="28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1pPr>
            <a:lvl2pPr marL="742950" indent="-285750">
              <a:buFont typeface="Wingdings" pitchFamily="2" charset="2"/>
              <a:buChar char="§"/>
              <a:defRPr sz="24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2pPr>
            <a:lvl3pPr>
              <a:defRPr sz="20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3pPr>
            <a:lvl4pPr marL="1600200" indent="-228600">
              <a:buFont typeface="Segoe UI Symbol" pitchFamily="34" charset="0"/>
              <a:buChar char="⁃"/>
              <a:defRPr sz="18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4pPr>
            <a:lvl5pPr marL="2057400" indent="-228600">
              <a:buClr>
                <a:schemeClr val="accent1"/>
              </a:buClr>
              <a:buFont typeface="Wingdings" pitchFamily="2" charset="2"/>
              <a:buChar char="§"/>
              <a:defRPr sz="1800"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2762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75347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04672" y="1600962"/>
            <a:ext cx="10579609" cy="4690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Insert Text</a:t>
            </a:r>
          </a:p>
        </p:txBody>
      </p:sp>
    </p:spTree>
    <p:extLst>
      <p:ext uri="{BB962C8B-B14F-4D97-AF65-F5344CB8AC3E}">
        <p14:creationId xmlns:p14="http://schemas.microsoft.com/office/powerpoint/2010/main" val="184178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88825" cy="63023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pic>
        <p:nvPicPr>
          <p:cNvPr id="6" name="Picture 10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60"/>
          <a:stretch>
            <a:fillRect/>
          </a:stretch>
        </p:blipFill>
        <p:spPr bwMode="auto">
          <a:xfrm>
            <a:off x="4763" y="1379538"/>
            <a:ext cx="2917825" cy="408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2"/>
          <p:cNvPicPr>
            <a:picLocks noChangeAspect="1"/>
          </p:cNvPicPr>
          <p:nvPr/>
        </p:nvPicPr>
        <p:blipFill>
          <a:blip r:embed="rId3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294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88825" cy="63023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pic>
        <p:nvPicPr>
          <p:cNvPr id="11" name="Picture 10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60"/>
          <a:stretch>
            <a:fillRect/>
          </a:stretch>
        </p:blipFill>
        <p:spPr bwMode="auto">
          <a:xfrm>
            <a:off x="4763" y="1379538"/>
            <a:ext cx="2917825" cy="408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4"/>
          <p:cNvPicPr>
            <a:picLocks noChangeAspect="1"/>
          </p:cNvPicPr>
          <p:nvPr userDrawn="1"/>
        </p:nvPicPr>
        <p:blipFill>
          <a:blip r:embed="rId3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294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4444410" y="2421173"/>
            <a:ext cx="7496830" cy="201248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4444410" y="4962533"/>
            <a:ext cx="7496830" cy="126206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0">
                <a:solidFill>
                  <a:schemeClr val="bg1"/>
                </a:solidFill>
                <a:latin typeface="Segoe UI Light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712941" y="6355157"/>
            <a:ext cx="2350008" cy="42014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:\Users\sgoodner\Desktop\CATlogo_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8194" y="6396721"/>
            <a:ext cx="2350008" cy="35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657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-1588" y="-1588"/>
            <a:ext cx="12188826" cy="685800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/>
              <a:t>       </a:t>
            </a:r>
          </a:p>
        </p:txBody>
      </p:sp>
      <p:sp>
        <p:nvSpPr>
          <p:cNvPr id="5" name="Rectangle 4"/>
          <p:cNvSpPr/>
          <p:nvPr/>
        </p:nvSpPr>
        <p:spPr>
          <a:xfrm>
            <a:off x="-1588" y="-1588"/>
            <a:ext cx="12188826" cy="685800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latin typeface="Segoe UI" panose="020B0502040204020203" pitchFamily="34" charset="0"/>
                <a:cs typeface="Segoe UI" panose="020B0502040204020203" pitchFamily="34" charset="0"/>
              </a:rPr>
              <a:t>       </a:t>
            </a:r>
          </a:p>
        </p:txBody>
      </p:sp>
      <p:pic>
        <p:nvPicPr>
          <p:cNvPr id="6" name="Picture 8"/>
          <p:cNvPicPr>
            <a:picLocks noChangeAspect="1"/>
          </p:cNvPicPr>
          <p:nvPr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12188825" cy="35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215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2"/>
          <p:cNvSpPr>
            <a:spLocks noGrp="1"/>
          </p:cNvSpPr>
          <p:nvPr>
            <p:ph type="body" idx="11"/>
          </p:nvPr>
        </p:nvSpPr>
        <p:spPr>
          <a:xfrm>
            <a:off x="1331912" y="2414064"/>
            <a:ext cx="8543131" cy="3891892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itchFamily="2" charset="2"/>
              <a:buChar char="§"/>
              <a:defRPr sz="3600">
                <a:solidFill>
                  <a:srgbClr val="FFFFFF"/>
                </a:solidFill>
                <a:latin typeface="Segoe UI" panose="020B0502040204020203" pitchFamily="34" charset="0"/>
                <a:ea typeface="Segoe UI Symbol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auto">
          <a:xfrm>
            <a:off x="710230" y="1055022"/>
            <a:ext cx="9458040" cy="88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algn="l" defTabSz="457200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5400" b="1" kern="1200" cap="none">
                <a:solidFill>
                  <a:schemeClr val="bg1"/>
                </a:solidFill>
                <a:latin typeface="Segoe UI Light"/>
                <a:ea typeface="ＭＳ Ｐゴシック" charset="0"/>
                <a:cs typeface="Segoe UI Light"/>
              </a:defRPr>
            </a:lvl1pPr>
            <a:lvl2pPr algn="l" defTabSz="457200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accent1"/>
                </a:solidFill>
                <a:latin typeface="Segoe UI Light" charset="0"/>
                <a:ea typeface="ＭＳ Ｐゴシック" charset="0"/>
              </a:defRPr>
            </a:lvl2pPr>
            <a:lvl3pPr algn="l" defTabSz="457200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accent1"/>
                </a:solidFill>
                <a:latin typeface="Segoe UI Light" charset="0"/>
                <a:ea typeface="ＭＳ Ｐゴシック" charset="0"/>
              </a:defRPr>
            </a:lvl3pPr>
            <a:lvl4pPr algn="l" defTabSz="457200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accent1"/>
                </a:solidFill>
                <a:latin typeface="Segoe UI Light" charset="0"/>
                <a:ea typeface="ＭＳ Ｐゴシック" charset="0"/>
              </a:defRPr>
            </a:lvl4pPr>
            <a:lvl5pPr algn="l" defTabSz="457200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accent1"/>
                </a:solidFill>
                <a:latin typeface="Segoe UI Light" charset="0"/>
                <a:ea typeface="ＭＳ Ｐゴシック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accent1"/>
                </a:solidFill>
                <a:latin typeface="Segoe UI Light" charset="0"/>
                <a:ea typeface="ＭＳ Ｐゴシック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accent1"/>
                </a:solidFill>
                <a:latin typeface="Segoe UI Light" charset="0"/>
                <a:ea typeface="ＭＳ Ｐゴシック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accent1"/>
                </a:solidFill>
                <a:latin typeface="Segoe UI Light" charset="0"/>
                <a:ea typeface="ＭＳ Ｐゴシック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accent1"/>
                </a:solidFill>
                <a:latin typeface="Segoe UI Light" charset="0"/>
                <a:ea typeface="ＭＳ Ｐゴシック" charset="0"/>
              </a:defRPr>
            </a:lvl9pPr>
          </a:lstStyle>
          <a:p>
            <a:r>
              <a:rPr lang="en-US" sz="7200" b="0"/>
              <a:t>Agenda</a:t>
            </a: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583"/>
          <a:stretch/>
        </p:blipFill>
        <p:spPr bwMode="auto">
          <a:xfrm>
            <a:off x="8872548" y="780479"/>
            <a:ext cx="3307259" cy="5384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0"/>
          <p:cNvPicPr>
            <a:picLocks noChangeAspect="1"/>
          </p:cNvPicPr>
          <p:nvPr userDrawn="1"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12188825" cy="35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215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0633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0633"/>
            <a:ext cx="12188825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/>
              <a:t> </a:t>
            </a:r>
          </a:p>
        </p:txBody>
      </p:sp>
      <p:pic>
        <p:nvPicPr>
          <p:cNvPr id="6" name="Picture 10"/>
          <p:cNvPicPr>
            <a:picLocks noChangeAspect="1"/>
          </p:cNvPicPr>
          <p:nvPr/>
        </p:nvPicPr>
        <p:blipFill>
          <a:blip r:embed="rId2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294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9"/>
          <a:stretch>
            <a:fillRect/>
          </a:stretch>
        </p:blipFill>
        <p:spPr bwMode="auto">
          <a:xfrm>
            <a:off x="0" y="1581150"/>
            <a:ext cx="304641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0"/>
          <p:cNvPicPr>
            <a:picLocks noChangeAspect="1"/>
          </p:cNvPicPr>
          <p:nvPr userDrawn="1"/>
        </p:nvPicPr>
        <p:blipFill>
          <a:blip r:embed="rId2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294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9"/>
          <a:stretch>
            <a:fillRect/>
          </a:stretch>
        </p:blipFill>
        <p:spPr bwMode="auto">
          <a:xfrm>
            <a:off x="0" y="1581150"/>
            <a:ext cx="304641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3683169" y="5621441"/>
            <a:ext cx="8374152" cy="5341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683174" y="2296642"/>
            <a:ext cx="8374147" cy="2257070"/>
          </a:xfrm>
        </p:spPr>
        <p:txBody>
          <a:bodyPr/>
          <a:lstStyle>
            <a:lvl1pPr marL="0" algn="l">
              <a:defRPr sz="80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042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/>
              <a:t>     </a:t>
            </a:r>
          </a:p>
        </p:txBody>
      </p:sp>
      <p:pic>
        <p:nvPicPr>
          <p:cNvPr id="12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9"/>
          <a:stretch>
            <a:fillRect/>
          </a:stretch>
        </p:blipFill>
        <p:spPr bwMode="auto">
          <a:xfrm>
            <a:off x="0" y="1581150"/>
            <a:ext cx="304641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0"/>
          <p:cNvPicPr>
            <a:picLocks noChangeAspect="1"/>
          </p:cNvPicPr>
          <p:nvPr userDrawn="1"/>
        </p:nvPicPr>
        <p:blipFill>
          <a:blip r:embed="rId3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3683169" y="5621441"/>
            <a:ext cx="8374152" cy="5341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683174" y="2296642"/>
            <a:ext cx="8374147" cy="2257070"/>
          </a:xfrm>
        </p:spPr>
        <p:txBody>
          <a:bodyPr/>
          <a:lstStyle>
            <a:lvl1pPr marL="0" algn="l">
              <a:defRPr sz="80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0"/>
          <p:cNvPicPr>
            <a:picLocks noChangeAspect="1"/>
          </p:cNvPicPr>
          <p:nvPr userDrawn="1"/>
        </p:nvPicPr>
        <p:blipFill>
          <a:blip r:embed="rId3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" y="-3048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0"/>
          <p:cNvPicPr>
            <a:picLocks noChangeAspect="1"/>
          </p:cNvPicPr>
          <p:nvPr userDrawn="1"/>
        </p:nvPicPr>
        <p:blipFill>
          <a:blip r:embed="rId3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6748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-1588"/>
            <a:ext cx="12188825" cy="685800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/>
              <a:t>      </a:t>
            </a:r>
          </a:p>
        </p:txBody>
      </p:sp>
      <p:pic>
        <p:nvPicPr>
          <p:cNvPr id="12" name="Picture 6"/>
          <p:cNvPicPr>
            <a:picLocks noChangeAspect="1"/>
          </p:cNvPicPr>
          <p:nvPr userDrawn="1"/>
        </p:nvPicPr>
        <p:blipFill>
          <a:blip r:embed="rId2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27843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0"/>
          <a:stretch>
            <a:fillRect/>
          </a:stretch>
        </p:blipFill>
        <p:spPr bwMode="auto">
          <a:xfrm>
            <a:off x="0" y="1600200"/>
            <a:ext cx="304641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3683169" y="5621441"/>
            <a:ext cx="8374152" cy="5341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683174" y="2296642"/>
            <a:ext cx="8374147" cy="2257070"/>
          </a:xfrm>
        </p:spPr>
        <p:txBody>
          <a:bodyPr/>
          <a:lstStyle>
            <a:lvl1pPr marL="0" algn="l">
              <a:defRPr sz="80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6"/>
          <p:cNvPicPr>
            <a:picLocks noChangeAspect="1"/>
          </p:cNvPicPr>
          <p:nvPr userDrawn="1"/>
        </p:nvPicPr>
        <p:blipFill>
          <a:blip r:embed="rId2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" y="6096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27843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8181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7938" y="-1588"/>
            <a:ext cx="12188825" cy="6858001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/>
              <a:t>      </a:t>
            </a: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0"/>
          <a:stretch>
            <a:fillRect/>
          </a:stretch>
        </p:blipFill>
        <p:spPr bwMode="auto">
          <a:xfrm>
            <a:off x="0" y="1600200"/>
            <a:ext cx="304641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0"/>
          <p:cNvPicPr>
            <a:picLocks noChangeAspect="1"/>
          </p:cNvPicPr>
          <p:nvPr userDrawn="1"/>
        </p:nvPicPr>
        <p:blipFill>
          <a:blip r:embed="rId3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98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3683169" y="5621441"/>
            <a:ext cx="8374152" cy="5341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683174" y="2296642"/>
            <a:ext cx="8374147" cy="2257070"/>
          </a:xfrm>
        </p:spPr>
        <p:txBody>
          <a:bodyPr/>
          <a:lstStyle>
            <a:lvl1pPr marL="0" algn="l">
              <a:defRPr sz="80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0"/>
          <p:cNvPicPr>
            <a:picLocks noChangeAspect="1"/>
          </p:cNvPicPr>
          <p:nvPr userDrawn="1"/>
        </p:nvPicPr>
        <p:blipFill>
          <a:blip r:embed="rId3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4" y="-3048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98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8437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7938" y="-1588"/>
            <a:ext cx="12188825" cy="685800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/>
              <a:t>      </a:t>
            </a: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8" r="-2"/>
          <a:stretch>
            <a:fillRect/>
          </a:stretch>
        </p:blipFill>
        <p:spPr bwMode="auto">
          <a:xfrm>
            <a:off x="7938" y="1600200"/>
            <a:ext cx="3038475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3683169" y="5621441"/>
            <a:ext cx="8374152" cy="5341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683174" y="2296642"/>
            <a:ext cx="8374147" cy="2257070"/>
          </a:xfrm>
        </p:spPr>
        <p:txBody>
          <a:bodyPr/>
          <a:lstStyle>
            <a:lvl1pPr marL="0" algn="l">
              <a:defRPr sz="80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1"/>
          <p:cNvPicPr>
            <a:picLocks noChangeAspect="1"/>
          </p:cNvPicPr>
          <p:nvPr userDrawn="1"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3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1"/>
          <p:cNvPicPr>
            <a:picLocks noChangeAspect="1"/>
          </p:cNvPicPr>
          <p:nvPr userDrawn="1"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" y="-3048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3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428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7938" y="-1588"/>
            <a:ext cx="12188825" cy="6858001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/>
              <a:t>      </a:t>
            </a: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0"/>
          <a:stretch>
            <a:fillRect/>
          </a:stretch>
        </p:blipFill>
        <p:spPr bwMode="auto">
          <a:xfrm>
            <a:off x="0" y="1600200"/>
            <a:ext cx="304641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1"/>
          <p:cNvPicPr>
            <a:picLocks noChangeAspect="1"/>
          </p:cNvPicPr>
          <p:nvPr userDrawn="1"/>
        </p:nvPicPr>
        <p:blipFill>
          <a:blip r:embed="rId3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12188825" cy="35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4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3683169" y="5621441"/>
            <a:ext cx="8374152" cy="5341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683174" y="2296642"/>
            <a:ext cx="8374147" cy="2257070"/>
          </a:xfrm>
        </p:spPr>
        <p:txBody>
          <a:bodyPr/>
          <a:lstStyle>
            <a:lvl1pPr marL="0" algn="l">
              <a:defRPr sz="8000" b="0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1"/>
          <p:cNvPicPr>
            <a:picLocks noChangeAspect="1"/>
          </p:cNvPicPr>
          <p:nvPr userDrawn="1"/>
        </p:nvPicPr>
        <p:blipFill>
          <a:blip r:embed="rId3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192" y="13652"/>
            <a:ext cx="12188825" cy="35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4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9860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359702"/>
            <a:ext cx="10969625" cy="863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28" name="Picture 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2" descr="C:\Users\sgoodner\Desktop\CATlogo_color.png"/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1227" y="6400177"/>
            <a:ext cx="2350008" cy="35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219457" y="6172200"/>
            <a:ext cx="2221992" cy="52120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7" r:id="rId1"/>
    <p:sldLayoutId id="2147483956" r:id="rId2"/>
    <p:sldLayoutId id="2147483967" r:id="rId3"/>
    <p:sldLayoutId id="2147483958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69" r:id="rId12"/>
    <p:sldLayoutId id="2147483978" r:id="rId13"/>
    <p:sldLayoutId id="2147483949" r:id="rId14"/>
    <p:sldLayoutId id="2147483977" r:id="rId15"/>
  </p:sldLayoutIdLst>
  <p:hf sldNum="0" hdr="0" ftr="0" dt="0"/>
  <p:txStyles>
    <p:titleStyle>
      <a:lvl1pPr algn="l" defTabSz="457200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5400" kern="1200">
          <a:solidFill>
            <a:schemeClr val="accent1"/>
          </a:solidFill>
          <a:latin typeface="Segoe UI Light"/>
          <a:ea typeface="ＭＳ Ｐゴシック" charset="0"/>
          <a:cs typeface="Segoe UI Light"/>
        </a:defRPr>
      </a:lvl1pPr>
      <a:lvl2pPr algn="l" defTabSz="457200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Segoe UI Light" charset="0"/>
          <a:ea typeface="ＭＳ Ｐゴシック" charset="0"/>
        </a:defRPr>
      </a:lvl2pPr>
      <a:lvl3pPr algn="l" defTabSz="457200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Segoe UI Light" charset="0"/>
          <a:ea typeface="ＭＳ Ｐゴシック" charset="0"/>
        </a:defRPr>
      </a:lvl3pPr>
      <a:lvl4pPr algn="l" defTabSz="457200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Segoe UI Light" charset="0"/>
          <a:ea typeface="ＭＳ Ｐゴシック" charset="0"/>
        </a:defRPr>
      </a:lvl4pPr>
      <a:lvl5pPr algn="l" defTabSz="457200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Segoe UI Light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Segoe UI Light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Segoe UI Light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Segoe UI Light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accent1"/>
          </a:solidFill>
          <a:latin typeface="Segoe UI Light" charset="0"/>
          <a:ea typeface="ＭＳ Ｐゴシック" charset="0"/>
        </a:defRPr>
      </a:lvl9pPr>
    </p:titleStyle>
    <p:bodyStyle>
      <a:lvl1pPr marL="342900" indent="-342900" algn="l" defTabSz="914363" rtl="0" eaLnBrk="1" fontAlgn="base" latinLnBrk="0" hangingPunct="1">
        <a:lnSpc>
          <a:spcPct val="90000"/>
        </a:lnSpc>
        <a:spcBef>
          <a:spcPct val="20000"/>
        </a:spcBef>
        <a:spcAft>
          <a:spcPts val="400"/>
        </a:spcAft>
        <a:buSzPct val="90000"/>
        <a:buFont typeface="Arial" charset="0"/>
        <a:buChar char="•"/>
        <a:defRPr lang="en-US" sz="3200" kern="1200" dirty="0" smtClean="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Segoe UI (Body)"/>
          <a:ea typeface="+mn-ea"/>
          <a:cs typeface="+mn-cs"/>
        </a:defRPr>
      </a:lvl1pPr>
      <a:lvl2pPr marL="742950" indent="-285750" algn="l" defTabSz="914363" rtl="0" eaLnBrk="1" fontAlgn="base" latinLnBrk="0" hangingPunct="1">
        <a:lnSpc>
          <a:spcPct val="90000"/>
        </a:lnSpc>
        <a:spcBef>
          <a:spcPct val="20000"/>
        </a:spcBef>
        <a:spcAft>
          <a:spcPts val="400"/>
        </a:spcAft>
        <a:buSzPct val="90000"/>
        <a:buFont typeface="Arial" charset="0"/>
        <a:buChar char="•"/>
        <a:defRPr lang="en-US" sz="3200" kern="1200" dirty="0" smtClean="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2pPr>
      <a:lvl3pPr marL="1143000" indent="-228600" algn="l" defTabSz="914363" rtl="0" eaLnBrk="1" fontAlgn="base" latinLnBrk="0" hangingPunct="1">
        <a:lnSpc>
          <a:spcPct val="90000"/>
        </a:lnSpc>
        <a:spcBef>
          <a:spcPct val="20000"/>
        </a:spcBef>
        <a:spcAft>
          <a:spcPts val="300"/>
        </a:spcAft>
        <a:buSzPct val="90000"/>
        <a:buFont typeface="Arial" charset="0"/>
        <a:buChar char="•"/>
        <a:defRPr lang="en-US" sz="3200" kern="1200" dirty="0" smtClean="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3pPr>
      <a:lvl4pPr marL="1600200" indent="-228600" algn="l" defTabSz="914363" rtl="0" eaLnBrk="1" fontAlgn="base" latinLnBrk="0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lang="en-US" sz="3200" kern="1200" dirty="0" smtClean="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4pPr>
      <a:lvl5pPr marL="2057400" indent="-228600" algn="l" defTabSz="914363" rtl="0" eaLnBrk="1" fontAlgn="base" latinLnBrk="0" hangingPunct="1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lang="en-US" sz="3200" kern="1200" dirty="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mNRyH4" TargetMode="External"/><Relationship Id="rId7" Type="http://schemas.openxmlformats.org/officeDocument/2006/relationships/hyperlink" Target="https://www.docker.com/" TargetMode="External"/><Relationship Id="rId2" Type="http://schemas.openxmlformats.org/officeDocument/2006/relationships/hyperlink" Target="http://bit.ly/2c8L50Z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twitter.com/waldekm" TargetMode="External"/><Relationship Id="rId5" Type="http://schemas.openxmlformats.org/officeDocument/2006/relationships/hyperlink" Target="http://bit.ly/2mysqnj" TargetMode="External"/><Relationship Id="rId4" Type="http://schemas.openxmlformats.org/officeDocument/2006/relationships/hyperlink" Target="http://bit.ly/2bWijS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kaggej/spfx" TargetMode="External"/><Relationship Id="rId3" Type="http://schemas.openxmlformats.org/officeDocument/2006/relationships/hyperlink" Target="mailto:eskaggs@outlook.com" TargetMode="External"/><Relationship Id="rId7" Type="http://schemas.openxmlformats.org/officeDocument/2006/relationships/hyperlink" Target="http://pluralsight.com/author/eric-skaggs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catapultsystems.com/" TargetMode="External"/><Relationship Id="rId5" Type="http://schemas.openxmlformats.org/officeDocument/2006/relationships/hyperlink" Target="http://www.ericskaggs.net/" TargetMode="External"/><Relationship Id="rId4" Type="http://schemas.openxmlformats.org/officeDocument/2006/relationships/hyperlink" Target="http://www.twitter.com/skaggej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6940" y="2421173"/>
            <a:ext cx="6233312" cy="2012480"/>
          </a:xfrm>
        </p:spPr>
        <p:txBody>
          <a:bodyPr/>
          <a:lstStyle/>
          <a:p>
            <a:r>
              <a:rPr lang="en-US" sz="4400" dirty="0"/>
              <a:t>Working with the SharePoint Framework</a:t>
            </a:r>
            <a:endParaRPr lang="en-US" sz="3400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March 15th, 2017</a:t>
            </a:r>
          </a:p>
        </p:txBody>
      </p:sp>
    </p:spTree>
    <p:extLst>
      <p:ext uri="{BB962C8B-B14F-4D97-AF65-F5344CB8AC3E}">
        <p14:creationId xmlns:p14="http://schemas.microsoft.com/office/powerpoint/2010/main" val="267312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#2 – Docker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Install Docker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the command line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err="1"/>
              <a:t>spfx</a:t>
            </a:r>
            <a:r>
              <a:rPr lang="en-US" dirty="0"/>
              <a:t>-first-project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docker</a:t>
            </a:r>
            <a:r>
              <a:rPr lang="en-US" dirty="0"/>
              <a:t> run -h </a:t>
            </a:r>
            <a:r>
              <a:rPr lang="en-US" dirty="0" err="1"/>
              <a:t>spfx</a:t>
            </a:r>
            <a:r>
              <a:rPr lang="en-US" dirty="0"/>
              <a:t> -it --</a:t>
            </a:r>
            <a:r>
              <a:rPr lang="en-US" dirty="0" err="1"/>
              <a:t>rm</a:t>
            </a:r>
            <a:r>
              <a:rPr lang="en-US" dirty="0"/>
              <a:t> --name </a:t>
            </a:r>
            <a:r>
              <a:rPr lang="en-US" dirty="0" err="1"/>
              <a:t>spfx</a:t>
            </a:r>
            <a:r>
              <a:rPr lang="en-US" dirty="0"/>
              <a:t>-first-project -v /D/</a:t>
            </a:r>
            <a:r>
              <a:rPr lang="en-US" dirty="0" err="1"/>
              <a:t>docker</a:t>
            </a:r>
            <a:r>
              <a:rPr lang="en-US" dirty="0"/>
              <a:t>/</a:t>
            </a:r>
            <a:r>
              <a:rPr lang="en-US" dirty="0" err="1"/>
              <a:t>spfx</a:t>
            </a:r>
            <a:r>
              <a:rPr lang="en-US" dirty="0"/>
              <a:t>-first-project:/</a:t>
            </a:r>
            <a:r>
              <a:rPr lang="en-US" dirty="0" err="1"/>
              <a:t>usr</a:t>
            </a:r>
            <a:r>
              <a:rPr lang="en-US" dirty="0"/>
              <a:t>/app/</a:t>
            </a:r>
            <a:r>
              <a:rPr lang="en-US" dirty="0" err="1"/>
              <a:t>spfx</a:t>
            </a:r>
            <a:r>
              <a:rPr lang="en-US" dirty="0"/>
              <a:t> -p 5432:5432 -p 4321:4321 -p 35729:35729 </a:t>
            </a:r>
            <a:r>
              <a:rPr lang="en-US" dirty="0" err="1"/>
              <a:t>waldekm</a:t>
            </a:r>
            <a:r>
              <a:rPr lang="en-US" dirty="0"/>
              <a:t>/</a:t>
            </a:r>
            <a:r>
              <a:rPr lang="en-US" dirty="0" err="1"/>
              <a:t>spfx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Ready to go!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742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Awesome! #SPFx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SharePoint Framework Demo</a:t>
            </a:r>
          </a:p>
        </p:txBody>
      </p:sp>
    </p:spTree>
    <p:extLst>
      <p:ext uri="{BB962C8B-B14F-4D97-AF65-F5344CB8AC3E}">
        <p14:creationId xmlns:p14="http://schemas.microsoft.com/office/powerpoint/2010/main" val="921274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Set up your Office 365 tenant: </a:t>
            </a:r>
            <a:r>
              <a:rPr lang="en-US" dirty="0">
                <a:hlinkClick r:id="rId2"/>
              </a:rPr>
              <a:t>http://bit.ly/2c8L50Z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 up your dev environment: </a:t>
            </a:r>
            <a:r>
              <a:rPr lang="en-US" dirty="0">
                <a:hlinkClick r:id="rId3"/>
              </a:rPr>
              <a:t>http://bit.ly/2mNRyH4</a:t>
            </a:r>
            <a:r>
              <a:rPr lang="en-US" dirty="0"/>
              <a:t>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#SPFx Overview: </a:t>
            </a:r>
            <a:r>
              <a:rPr lang="en-US" dirty="0">
                <a:hlinkClick r:id="rId4"/>
              </a:rPr>
              <a:t>http://bit.ly/2bWijSN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#SPFx on Docker: </a:t>
            </a:r>
            <a:r>
              <a:rPr lang="en-US" dirty="0">
                <a:hlinkClick r:id="rId5"/>
              </a:rPr>
              <a:t>http://bit.ly/2mysqnj</a:t>
            </a:r>
            <a:r>
              <a:rPr lang="en-US" dirty="0"/>
              <a:t> (by </a:t>
            </a:r>
            <a:r>
              <a:rPr lang="en-US" dirty="0">
                <a:hlinkClick r:id="rId6"/>
              </a:rPr>
              <a:t>@</a:t>
            </a:r>
            <a:r>
              <a:rPr lang="en-US" dirty="0" err="1">
                <a:hlinkClick r:id="rId6"/>
              </a:rPr>
              <a:t>waldekm</a:t>
            </a:r>
            <a:r>
              <a:rPr lang="en-US" dirty="0"/>
              <a:t>)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Docker: </a:t>
            </a:r>
            <a:r>
              <a:rPr lang="en-US" dirty="0">
                <a:hlinkClick r:id="rId7"/>
              </a:rPr>
              <a:t>https://www.docker.com</a:t>
            </a:r>
            <a:r>
              <a:rPr 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710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  <a:p>
            <a:r>
              <a:rPr lang="en-US" dirty="0"/>
              <a:t>SharePoint Framework Overview</a:t>
            </a:r>
          </a:p>
          <a:p>
            <a:r>
              <a:rPr lang="en-US" dirty="0"/>
              <a:t>Requirements and Considerations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-SPFx scaffolding a new project</a:t>
            </a:r>
          </a:p>
          <a:p>
            <a:r>
              <a:rPr lang="en-US" dirty="0"/>
              <a:t>-SPFx Fantastic 40</a:t>
            </a:r>
          </a:p>
          <a:p>
            <a:r>
              <a:rPr lang="en-US" dirty="0"/>
              <a:t>-</a:t>
            </a:r>
            <a:r>
              <a:rPr lang="en-US" dirty="0" err="1"/>
              <a:t>dev,test,publish</a:t>
            </a:r>
            <a:r>
              <a:rPr lang="en-US" dirty="0"/>
              <a:t> – tell </a:t>
            </a:r>
            <a:r>
              <a:rPr lang="en-US"/>
              <a:t>this story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385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Eric Skaggs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600" y="1382158"/>
            <a:ext cx="2976111" cy="3327329"/>
          </a:xfrm>
        </p:spPr>
      </p:pic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>
          <a:xfrm>
            <a:off x="3585711" y="1606737"/>
            <a:ext cx="6076641" cy="4626858"/>
          </a:xfrm>
        </p:spPr>
        <p:txBody>
          <a:bodyPr/>
          <a:lstStyle/>
          <a:p>
            <a:r>
              <a:rPr lang="en-US" dirty="0">
                <a:hlinkClick r:id="rId3"/>
              </a:rPr>
              <a:t>eskaggs@outlook.com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@skaggej</a:t>
            </a:r>
            <a:endParaRPr lang="en-US" dirty="0"/>
          </a:p>
          <a:p>
            <a:r>
              <a:rPr lang="en-US" dirty="0">
                <a:hlinkClick r:id="rId5"/>
              </a:rPr>
              <a:t>http://www.ericskaggs.net</a:t>
            </a:r>
            <a:endParaRPr lang="en-US" dirty="0"/>
          </a:p>
          <a:p>
            <a:r>
              <a:rPr lang="en-US" dirty="0">
                <a:hlinkClick r:id="rId6"/>
              </a:rPr>
              <a:t>Catapult Systems</a:t>
            </a:r>
            <a:endParaRPr lang="en-US" dirty="0"/>
          </a:p>
          <a:p>
            <a:r>
              <a:rPr lang="en-US" dirty="0">
                <a:hlinkClick r:id="rId7"/>
              </a:rPr>
              <a:t>Pluralsight Author</a:t>
            </a:r>
            <a:endParaRPr lang="en-US" dirty="0"/>
          </a:p>
          <a:p>
            <a:r>
              <a:rPr lang="en-US" dirty="0">
                <a:hlinkClick r:id="rId8"/>
              </a:rPr>
              <a:t>https://github.com/skaggej/spfx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87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Why and What? #SPFx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SharePoint Framework Overview</a:t>
            </a:r>
          </a:p>
        </p:txBody>
      </p:sp>
    </p:spTree>
    <p:extLst>
      <p:ext uri="{BB962C8B-B14F-4D97-AF65-F5344CB8AC3E}">
        <p14:creationId xmlns:p14="http://schemas.microsoft.com/office/powerpoint/2010/main" val="3702953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#SPFx Overview – Why?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Need for cloud-capable, client-side solutions</a:t>
            </a:r>
          </a:p>
          <a:p>
            <a:r>
              <a:rPr lang="en-US" dirty="0"/>
              <a:t>Need for configuration options in web parts</a:t>
            </a:r>
          </a:p>
          <a:p>
            <a:pPr lvl="1"/>
            <a:r>
              <a:rPr lang="en-US" dirty="0"/>
              <a:t>Content Editor and Script Editor web parts, for example</a:t>
            </a:r>
          </a:p>
          <a:p>
            <a:r>
              <a:rPr lang="en-US" dirty="0"/>
              <a:t>iFrames are slow and interfere with responsive design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55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#SPFx Overview – What?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Page and web part model supporting client-side dev </a:t>
            </a:r>
          </a:p>
          <a:p>
            <a:r>
              <a:rPr lang="en-US" dirty="0"/>
              <a:t>Easy integration with SharePoint data</a:t>
            </a:r>
          </a:p>
          <a:p>
            <a:r>
              <a:rPr lang="en-US" dirty="0"/>
              <a:t>Support for open source tooling</a:t>
            </a:r>
          </a:p>
          <a:p>
            <a:r>
              <a:rPr lang="en-US" dirty="0"/>
              <a:t>Modern web technologies</a:t>
            </a:r>
          </a:p>
          <a:p>
            <a:r>
              <a:rPr lang="en-US" dirty="0"/>
              <a:t>Works for SharePoint Online and on-premises</a:t>
            </a:r>
          </a:p>
          <a:p>
            <a:r>
              <a:rPr lang="en-US" dirty="0"/>
              <a:t>No iFrames, natively responsive, lifecycle access, framework-agnostic, support for both classic and modern experiences</a:t>
            </a:r>
          </a:p>
        </p:txBody>
      </p:sp>
    </p:spTree>
    <p:extLst>
      <p:ext uri="{BB962C8B-B14F-4D97-AF65-F5344CB8AC3E}">
        <p14:creationId xmlns:p14="http://schemas.microsoft.com/office/powerpoint/2010/main" val="3770358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How? #SPFx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and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823022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#SPFx – How?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SharePoint Online to test what you build!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an app catalog site collection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 development site collection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383" y="3288130"/>
            <a:ext cx="4525715" cy="258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740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#1 – Configure Your PC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Install Node.js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Install a code editor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Install </a:t>
            </a:r>
            <a:r>
              <a:rPr lang="en-US" dirty="0" err="1"/>
              <a:t>TypeScript</a:t>
            </a:r>
            <a:endParaRPr lang="en-US" dirty="0"/>
          </a:p>
          <a:p>
            <a:pPr marL="798513" lvl="1" indent="-514350"/>
            <a:r>
              <a:rPr lang="en-US" dirty="0"/>
              <a:t>Included with Visual Studio 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Install Yeoman and gulp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Install Yeoman SharePoint generator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Install other tools you might need or want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Ready to go!</a:t>
            </a:r>
          </a:p>
        </p:txBody>
      </p:sp>
    </p:spTree>
    <p:extLst>
      <p:ext uri="{BB962C8B-B14F-4D97-AF65-F5344CB8AC3E}">
        <p14:creationId xmlns:p14="http://schemas.microsoft.com/office/powerpoint/2010/main" val="1147536683"/>
      </p:ext>
    </p:extLst>
  </p:cSld>
  <p:clrMapOvr>
    <a:masterClrMapping/>
  </p:clrMapOvr>
</p:sld>
</file>

<file path=ppt/theme/theme1.xml><?xml version="1.0" encoding="utf-8"?>
<a:theme xmlns:a="http://schemas.openxmlformats.org/drawingml/2006/main" name="Catapult">
  <a:themeElements>
    <a:clrScheme name="CAT2013 2">
      <a:dk1>
        <a:sysClr val="windowText" lastClr="000000"/>
      </a:dk1>
      <a:lt1>
        <a:sysClr val="window" lastClr="FFFFFF"/>
      </a:lt1>
      <a:dk2>
        <a:srgbClr val="026C64"/>
      </a:dk2>
      <a:lt2>
        <a:srgbClr val="FDB913"/>
      </a:lt2>
      <a:accent1>
        <a:srgbClr val="C32032"/>
      </a:accent1>
      <a:accent2>
        <a:srgbClr val="175275"/>
      </a:accent2>
      <a:accent3>
        <a:srgbClr val="B9C36B"/>
      </a:accent3>
      <a:accent4>
        <a:srgbClr val="3896CA"/>
      </a:accent4>
      <a:accent5>
        <a:srgbClr val="626DA5"/>
      </a:accent5>
      <a:accent6>
        <a:srgbClr val="30AEA7"/>
      </a:accent6>
      <a:hlink>
        <a:srgbClr val="003ABB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  <a:ext uri="{FAA26D3D-D897-4be2-8F04-BA451C77F1D7}">
            <ma14:placeholderFlag xmlns:ma14="http://schemas.microsoft.com/office/mac/drawingml/2011/main" xmlns="" val="1"/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Icons.Volume" RevisionId="05cd6d03-c0b2-488e-98a7-d68de69a2cfc" Stencil="System.Storyboarding.Icons" StencilRevisionId="05cd6d03-c0b2-488e-98a7-d68de69a2cfc" StencilVersion="0.1"/>
</Control>
</file>

<file path=customXml/item10.xml><?xml version="1.0" encoding="utf-8"?>
<XMLData TextToDisplay="RightsWATCHMark">1|Company-Classification-PUBLIC|{00000000-0000-0000-0000-000000000000}</XMLData>
</file>

<file path=customXml/item2.xml><?xml version="1.0" encoding="utf-8"?>
<XMLData TextToDisplay="RightsWATCHMark">1|Company-Classification-PUBLIC|{00000000-0000-0000-0000-000000000000}</XMLDat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4d3f78a-76a4-4b41-9e46-74bd3c9497d6"/>
    <TaxKeywordTaxHTField xmlns="14d3f78a-76a4-4b41-9e46-74bd3c9497d6">
      <Terms xmlns="http://schemas.microsoft.com/office/infopath/2007/PartnerControls">
        <TermInfo xmlns="http://schemas.microsoft.com/office/infopath/2007/PartnerControls">
          <TermName xmlns="http://schemas.microsoft.com/office/infopath/2007/PartnerControls">PPT Template</TermName>
          <TermId xmlns="http://schemas.microsoft.com/office/infopath/2007/PartnerControls">11111111-1111-1111-1111-111111111111</TermId>
        </TermInfo>
        <TermInfo xmlns="http://schemas.microsoft.com/office/infopath/2007/PartnerControls">
          <TermName xmlns="http://schemas.microsoft.com/office/infopath/2007/PartnerControls">PowerPoint</TermName>
          <TermId xmlns="http://schemas.microsoft.com/office/infopath/2007/PartnerControls">11111111-1111-1111-1111-111111111111</TermId>
        </TermInfo>
      </Terms>
    </TaxKeywordTaxHTField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Control xmlns="http://schemas.microsoft.com/VisualStudio/2011/storyboarding/control">
  <Id Name="System.Storyboarding.Icons.Paste" RevisionId="05cd6d03-c0b2-488e-98a7-d68de69a2cfc" Stencil="System.Storyboarding.Icons" StencilRevisionId="05cd6d03-c0b2-488e-98a7-d68de69a2cfc" StencilVersion="0.1"/>
</Control>
</file>

<file path=customXml/item6.xml><?xml version="1.0" encoding="utf-8"?>
<Control xmlns="http://schemas.microsoft.com/VisualStudio/2011/storyboarding/control">
  <Id Name="31718c81-1f7e-4256-ac0f-bb9a48e9e0f5" RevisionId="716723e4-739e-4766-a3a7-7e8f61b4f635" Stencil="48ab8805-b199-4546-a652-7582788c988d" StencilRevisionId="00000000-0000-0000-0000-000000000000" StencilVersion="0.0"/>
</Control>
</file>

<file path=customXml/item7.xml><?xml version="1.0" encoding="utf-8"?>
<Control xmlns="http://schemas.microsoft.com/VisualStudio/2011/storyboarding/control">
  <Id Name="31718c81-1f7e-4256-ac0f-bb9a48e9e0f5" RevisionId="716723e4-739e-4766-a3a7-7e8f61b4f635" Stencil="48ab8805-b199-4546-a652-7582788c988d" StencilRevisionId="00000000-0000-0000-0000-000000000000" StencilVersion="0.0"/>
</Control>
</file>

<file path=customXml/item8.xml><?xml version="1.0" encoding="utf-8"?>
<Control xmlns="http://schemas.microsoft.com/VisualStudio/2011/storyboarding/control">
  <Id Name="a82cd6f8-3c97-45b4-bab2-e04e47289e51" RevisionId="a66f80b0-14b7-47f3-895d-8b4d8b1cc3cf" Stencil="48ab8805-b199-4546-a652-7582788c988d" StencilRevisionId="00000000-0000-0000-0000-000000000000" StencilVersion="0.0"/>
</Control>
</file>

<file path=customXml/item9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7E83629E182342A1F8F1224103AF0B" ma:contentTypeVersion="6" ma:contentTypeDescription="Create a new document." ma:contentTypeScope="" ma:versionID="aeeedb83fa140f0cee04994972842ee3">
  <xsd:schema xmlns:xsd="http://www.w3.org/2001/XMLSchema" xmlns:xs="http://www.w3.org/2001/XMLSchema" xmlns:p="http://schemas.microsoft.com/office/2006/metadata/properties" xmlns:ns3="14d3f78a-76a4-4b41-9e46-74bd3c9497d6" targetNamespace="http://schemas.microsoft.com/office/2006/metadata/properties" ma:root="true" ma:fieldsID="ce37d453446b2e63cc3b4394360ba795" ns3:_="">
    <xsd:import namespace="14d3f78a-76a4-4b41-9e46-74bd3c9497d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TaxKeywordTaxHTField" minOccurs="0"/>
                <xsd:element ref="ns3:TaxCatchAll" minOccurs="0"/>
                <xsd:element ref="ns3:SharingHintHash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d3f78a-76a4-4b41-9e46-74bd3c9497d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TaxKeywordTaxHTField" ma:index="10" nillable="true" ma:taxonomy="true" ma:internalName="TaxKeywordTaxHTField" ma:taxonomyFieldName="TaxKeyword" ma:displayName="Enterprise Keywords" ma:fieldId="{23f27201-bee3-471e-b2e7-b64fd8b7ca38}" ma:taxonomyMulti="true" ma:sspId="dfada46c-fdb3-4892-8772-38ad084dbe2f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11" nillable="true" ma:displayName="Taxonomy Catch All Column" ma:hidden="true" ma:list="{c72bc035-6896-4443-b26c-a8582f6760d1}" ma:internalName="TaxCatchAll" ma:showField="CatchAllData" ma:web="14d3f78a-76a4-4b41-9e46-74bd3c9497d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ingHintHash" ma:index="12" nillable="true" ma:displayName="Sharing Hint Hash" ma:internalName="SharingHintHash" ma:readOnly="true">
      <xsd:simpleType>
        <xsd:restriction base="dms:Text"/>
      </xsd:simple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D4555C0-1490-4B41-898D-27C9C023C264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3AF43D37-E46B-4310-9136-AD4C66F6E146}">
  <ds:schemaRefs/>
</ds:datastoreItem>
</file>

<file path=customXml/itemProps2.xml><?xml version="1.0" encoding="utf-8"?>
<ds:datastoreItem xmlns:ds="http://schemas.openxmlformats.org/officeDocument/2006/customXml" ds:itemID="{4DFAB65D-1292-4B1C-B03E-112D29A3F80A}">
  <ds:schemaRefs/>
</ds:datastoreItem>
</file>

<file path=customXml/itemProps3.xml><?xml version="1.0" encoding="utf-8"?>
<ds:datastoreItem xmlns:ds="http://schemas.openxmlformats.org/officeDocument/2006/customXml" ds:itemID="{E5001359-F2C5-45F1-9F34-6DEF3AFF8762}">
  <ds:schemaRefs>
    <ds:schemaRef ds:uri="http://purl.org/dc/terms/"/>
    <ds:schemaRef ds:uri="http://schemas.openxmlformats.org/package/2006/metadata/core-properties"/>
    <ds:schemaRef ds:uri="http://purl.org/dc/dcmitype/"/>
    <ds:schemaRef ds:uri="14d3f78a-76a4-4b41-9e46-74bd3c9497d6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00FE9DC3-D160-42EF-9F57-9317AC40CB75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31D76FC2-08CF-40C6-82F6-2ACE68DA6152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4A15C672-7108-4F97-AB2A-C6FECDC03C0B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D272A594-123B-4736-9706-2091D075E55E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9F1D3E08-492F-46D4-9BD1-0D786F541206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8124C9C0-8951-48EB-9013-070E7F1950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d3f78a-76a4-4b41-9e46-74bd3c9497d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2013_16x9 Catapult Corporate Example PPT_final (1)</Template>
  <TotalTime>8235</TotalTime>
  <Words>314</Words>
  <Application>Microsoft Office PowerPoint</Application>
  <PresentationFormat>Custom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ＭＳ Ｐゴシック</vt:lpstr>
      <vt:lpstr>Arial</vt:lpstr>
      <vt:lpstr>Calibri</vt:lpstr>
      <vt:lpstr>Segoe UI</vt:lpstr>
      <vt:lpstr>Segoe UI (Body)</vt:lpstr>
      <vt:lpstr>Segoe UI Light</vt:lpstr>
      <vt:lpstr>Segoe UI Symbol</vt:lpstr>
      <vt:lpstr>Symbol</vt:lpstr>
      <vt:lpstr>Wingdings</vt:lpstr>
      <vt:lpstr>Catapult</vt:lpstr>
      <vt:lpstr>Working with the SharePoint Framework</vt:lpstr>
      <vt:lpstr>PowerPoint Presentation</vt:lpstr>
      <vt:lpstr>Eric Skaggs</vt:lpstr>
      <vt:lpstr>SharePoint Framework Overview</vt:lpstr>
      <vt:lpstr>#SPFx Overview – Why?</vt:lpstr>
      <vt:lpstr>#SPFx Overview – What?</vt:lpstr>
      <vt:lpstr>Requirements and Considerations</vt:lpstr>
      <vt:lpstr>#SPFx – How?</vt:lpstr>
      <vt:lpstr>Option #1 – Configure Your PC</vt:lpstr>
      <vt:lpstr>Option #2 – Docker</vt:lpstr>
      <vt:lpstr>SharePoint Framework Demo</vt:lpstr>
      <vt:lpstr>Resources</vt:lpstr>
    </vt:vector>
  </TitlesOfParts>
  <Company>Catapult Systems,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Catapult PowerPoint Template</dc:title>
  <dc:creator>Caylee Rose</dc:creator>
  <cp:keywords>PPT Template, PowerPoint</cp:keywords>
  <cp:lastModifiedBy>Eric Skaggs</cp:lastModifiedBy>
  <cp:revision>110</cp:revision>
  <dcterms:created xsi:type="dcterms:W3CDTF">2013-11-20T18:17:38Z</dcterms:created>
  <dcterms:modified xsi:type="dcterms:W3CDTF">2017-03-12T02:31:42Z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0x010100167E83629E182342A1F8F1224103AF0B</vt:lpwstr>
  </property>
  <property fmtid="{D5CDD505-2E9C-101B-9397-08002B2CF9AE}" pid="3" name="RightsWATCHMark">
    <vt:lpwstr>1|Company-Classification-PUBLIC|{00000000-0000-0000-0000-000000000000}</vt:lpwstr>
  </property>
  <property fmtid="{D5CDD505-2E9C-101B-9397-08002B2CF9AE}" pid="4" name="IsMyDocuments">
    <vt:bool>true</vt:bool>
  </property>
</Properties>
</file>

<file path=docProps/thumbnail.jpeg>
</file>